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37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9"/>
    <p:restoredTop sz="94535"/>
  </p:normalViewPr>
  <p:slideViewPr>
    <p:cSldViewPr snapToGrid="0" snapToObjects="1">
      <p:cViewPr varScale="1">
        <p:scale>
          <a:sx n="111" d="100"/>
          <a:sy n="111" d="100"/>
        </p:scale>
        <p:origin x="7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8D438-06AE-5D4D-9E27-5A16442CA272}" type="datetimeFigureOut">
              <a:rPr lang="en-US" smtClean="0"/>
              <a:t>7/17/23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D765F-157C-0B4F-9F63-5A5D82C29A2F}" type="slidenum">
              <a:rPr lang="en-US" smtClean="0"/>
              <a:t>‹#›</a:t>
            </a:fld>
            <a:endParaRPr lang="en-US"/>
          </a:p>
        </p:txBody>
      </p:sp>
    </p:spTree>
    <p:extLst>
      <p:ext uri="{BB962C8B-B14F-4D97-AF65-F5344CB8AC3E}">
        <p14:creationId xmlns:p14="http://schemas.microsoft.com/office/powerpoint/2010/main" val="101308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7/17/23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tn.gov/education/assessment/tnready/tnready-score-report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rngarner84@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310060"/>
            <a:ext cx="7766936" cy="1646302"/>
          </a:xfrm>
        </p:spPr>
        <p:txBody>
          <a:bodyPr/>
          <a:lstStyle/>
          <a:p>
            <a:pPr algn="ctr"/>
            <a:r>
              <a:rPr lang="en-US" dirty="0">
                <a:solidFill>
                  <a:srgbClr val="2237B4"/>
                </a:solidFill>
              </a:rPr>
              <a:t>2023-2024</a:t>
            </a:r>
            <a:br>
              <a:rPr lang="en-US" dirty="0">
                <a:solidFill>
                  <a:srgbClr val="2237B4"/>
                </a:solidFill>
              </a:rPr>
            </a:br>
            <a:r>
              <a:rPr lang="en-US" dirty="0">
                <a:solidFill>
                  <a:srgbClr val="2237B4"/>
                </a:solidFill>
              </a:rPr>
              <a:t>Annual Title I &amp; Family Engagement Meeting</a:t>
            </a:r>
          </a:p>
        </p:txBody>
      </p:sp>
      <p:sp>
        <p:nvSpPr>
          <p:cNvPr id="3" name="Subtitle 2"/>
          <p:cNvSpPr>
            <a:spLocks noGrp="1"/>
          </p:cNvSpPr>
          <p:nvPr>
            <p:ph type="subTitle" idx="1"/>
          </p:nvPr>
        </p:nvSpPr>
        <p:spPr>
          <a:xfrm>
            <a:off x="1507067" y="5055357"/>
            <a:ext cx="7766936" cy="1387288"/>
          </a:xfrm>
        </p:spPr>
        <p:txBody>
          <a:bodyPr>
            <a:normAutofit/>
          </a:bodyPr>
          <a:lstStyle/>
          <a:p>
            <a:pPr algn="l"/>
            <a:r>
              <a:rPr lang="en-US" dirty="0">
                <a:solidFill>
                  <a:srgbClr val="2237B4"/>
                </a:solidFill>
              </a:rPr>
              <a:t>Dogwood Elementary School		</a:t>
            </a:r>
          </a:p>
          <a:p>
            <a:pPr algn="l"/>
            <a:r>
              <a:rPr lang="en-US" dirty="0">
                <a:solidFill>
                  <a:srgbClr val="2237B4"/>
                </a:solidFill>
              </a:rPr>
              <a:t>October 19, 2023</a:t>
            </a:r>
          </a:p>
          <a:p>
            <a:pPr algn="l"/>
            <a:r>
              <a:rPr lang="en-US" dirty="0">
                <a:solidFill>
                  <a:srgbClr val="2237B4"/>
                </a:solidFill>
              </a:rPr>
              <a:t>Principals Lana Shelton-Lowe, Myisha Dorsey &amp; Gina Vandergriff</a:t>
            </a:r>
          </a:p>
        </p:txBody>
      </p:sp>
      <p:pic>
        <p:nvPicPr>
          <p:cNvPr id="5" name="Picture 4">
            <a:extLst>
              <a:ext uri="{FF2B5EF4-FFF2-40B4-BE49-F238E27FC236}">
                <a16:creationId xmlns:a16="http://schemas.microsoft.com/office/drawing/2014/main" id="{5C526447-5C11-3A46-8088-6FC94021AF44}"/>
              </a:ext>
            </a:extLst>
          </p:cNvPr>
          <p:cNvPicPr>
            <a:picLocks noChangeAspect="1"/>
          </p:cNvPicPr>
          <p:nvPr/>
        </p:nvPicPr>
        <p:blipFill>
          <a:blip r:embed="rId2"/>
          <a:stretch>
            <a:fillRect/>
          </a:stretch>
        </p:blipFill>
        <p:spPr>
          <a:xfrm>
            <a:off x="4267220" y="89177"/>
            <a:ext cx="2002570" cy="2311123"/>
          </a:xfrm>
          <a:prstGeom prst="rect">
            <a:avLst/>
          </a:prstGeom>
        </p:spPr>
      </p:pic>
    </p:spTree>
    <p:extLst>
      <p:ext uri="{BB962C8B-B14F-4D97-AF65-F5344CB8AC3E}">
        <p14:creationId xmlns:p14="http://schemas.microsoft.com/office/powerpoint/2010/main" val="46071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is parent and family engagement funded?</a:t>
            </a:r>
          </a:p>
        </p:txBody>
      </p:sp>
      <p:sp>
        <p:nvSpPr>
          <p:cNvPr id="3" name="Content Placeholder 2"/>
          <p:cNvSpPr>
            <a:spLocks noGrp="1"/>
          </p:cNvSpPr>
          <p:nvPr>
            <p:ph idx="1"/>
          </p:nvPr>
        </p:nvSpPr>
        <p:spPr/>
        <p:txBody>
          <a:bodyPr>
            <a:normAutofit/>
          </a:bodyPr>
          <a:lstStyle/>
          <a:p>
            <a:r>
              <a:rPr lang="en-US" sz="2400" dirty="0">
                <a:solidFill>
                  <a:srgbClr val="2237B4"/>
                </a:solidFill>
              </a:rPr>
              <a:t>Any district with a Title I allocation exceeding $500,000 is required by law to set aside 1% of it’s Title I allocation for family engagement.</a:t>
            </a:r>
          </a:p>
          <a:p>
            <a:r>
              <a:rPr lang="en-US" sz="2400" dirty="0">
                <a:solidFill>
                  <a:srgbClr val="2237B4"/>
                </a:solidFill>
              </a:rPr>
              <a:t>Of that 1%, 10% may be reserved at the district for system-wide initiatives related to parent and family engagement.  The remaining 90% must be allocated to all Title I schools in the district.  </a:t>
            </a:r>
          </a:p>
          <a:p>
            <a:r>
              <a:rPr lang="en-US" sz="2400" dirty="0">
                <a:solidFill>
                  <a:srgbClr val="2237B4"/>
                </a:solidFill>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419044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is parent and family engagement funded?</a:t>
            </a:r>
          </a:p>
        </p:txBody>
      </p:sp>
      <p:sp>
        <p:nvSpPr>
          <p:cNvPr id="3" name="Content Placeholder 2"/>
          <p:cNvSpPr>
            <a:spLocks noGrp="1"/>
          </p:cNvSpPr>
          <p:nvPr>
            <p:ph idx="1"/>
          </p:nvPr>
        </p:nvSpPr>
        <p:spPr>
          <a:xfrm>
            <a:off x="677334" y="2160589"/>
            <a:ext cx="8596668" cy="4051025"/>
          </a:xfrm>
        </p:spPr>
        <p:txBody>
          <a:bodyPr>
            <a:normAutofit/>
          </a:bodyPr>
          <a:lstStyle/>
          <a:p>
            <a:r>
              <a:rPr lang="en-US" sz="2000" dirty="0">
                <a:solidFill>
                  <a:srgbClr val="2237B4"/>
                </a:solidFill>
              </a:rPr>
              <a:t>In </a:t>
            </a:r>
            <a:r>
              <a:rPr lang="en-US" sz="2000" b="1" dirty="0">
                <a:solidFill>
                  <a:srgbClr val="2237B4"/>
                </a:solidFill>
              </a:rPr>
              <a:t>2023-2024, </a:t>
            </a:r>
            <a:r>
              <a:rPr lang="en-US" sz="2000" dirty="0">
                <a:solidFill>
                  <a:srgbClr val="2237B4"/>
                </a:solidFill>
              </a:rPr>
              <a:t>we received $6,148.23 in parent and family engagement funding. We plan to use these funds for:</a:t>
            </a:r>
          </a:p>
          <a:p>
            <a:pPr lvl="3">
              <a:buFont typeface="Arial" panose="020B0604020202020204" pitchFamily="34" charset="0"/>
              <a:buChar char="•"/>
            </a:pPr>
            <a:r>
              <a:rPr lang="en-US" sz="1800" b="1" dirty="0">
                <a:solidFill>
                  <a:srgbClr val="2237B4"/>
                </a:solidFill>
              </a:rPr>
              <a:t>Parent and Family Engagement Meeting and Events</a:t>
            </a:r>
          </a:p>
          <a:p>
            <a:pPr lvl="4">
              <a:buFont typeface="Courier New" panose="02070309020205020404" pitchFamily="49" charset="0"/>
              <a:buChar char="o"/>
            </a:pPr>
            <a:r>
              <a:rPr lang="en-US" sz="1800" dirty="0">
                <a:solidFill>
                  <a:srgbClr val="2237B4"/>
                </a:solidFill>
              </a:rPr>
              <a:t>Back to School Blowout: August 2023</a:t>
            </a:r>
          </a:p>
          <a:p>
            <a:pPr lvl="4">
              <a:buFont typeface="Courier New" panose="02070309020205020404" pitchFamily="49" charset="0"/>
              <a:buChar char="o"/>
            </a:pPr>
            <a:r>
              <a:rPr lang="en-US" sz="1800" dirty="0">
                <a:solidFill>
                  <a:srgbClr val="2237B4"/>
                </a:solidFill>
              </a:rPr>
              <a:t>STEM Night: October 2023</a:t>
            </a:r>
          </a:p>
          <a:p>
            <a:pPr lvl="4">
              <a:buFont typeface="Courier New" panose="02070309020205020404" pitchFamily="49" charset="0"/>
              <a:buChar char="o"/>
            </a:pPr>
            <a:r>
              <a:rPr lang="en-US" sz="1800" dirty="0">
                <a:solidFill>
                  <a:srgbClr val="2237B4"/>
                </a:solidFill>
              </a:rPr>
              <a:t>Art Show Spring 2024</a:t>
            </a:r>
            <a:endParaRPr lang="en-US" dirty="0"/>
          </a:p>
          <a:p>
            <a:pPr lvl="3">
              <a:buFont typeface="Arial" panose="020B0604020202020204" pitchFamily="34" charset="0"/>
              <a:buChar char="•"/>
            </a:pPr>
            <a:r>
              <a:rPr lang="en-US" sz="1800" b="1" dirty="0">
                <a:solidFill>
                  <a:srgbClr val="2237B4"/>
                </a:solidFill>
              </a:rPr>
              <a:t>Materials/Supplies</a:t>
            </a:r>
          </a:p>
          <a:p>
            <a:pPr lvl="4">
              <a:buFont typeface="Courier New" panose="02070309020205020404" pitchFamily="49" charset="0"/>
              <a:buChar char="o"/>
            </a:pPr>
            <a:r>
              <a:rPr lang="en-US" sz="1800" dirty="0">
                <a:solidFill>
                  <a:srgbClr val="2237B4"/>
                </a:solidFill>
              </a:rPr>
              <a:t>Books, Games, Reading activities, Phonics supplies, Readers,  and STEM materials.</a:t>
            </a:r>
            <a:endParaRPr lang="en-US" sz="1600" dirty="0">
              <a:solidFill>
                <a:srgbClr val="2237B4"/>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128833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Parent and Family Engagement Policy?</a:t>
            </a:r>
          </a:p>
        </p:txBody>
      </p:sp>
      <p:sp>
        <p:nvSpPr>
          <p:cNvPr id="3" name="Content Placeholder 2"/>
          <p:cNvSpPr>
            <a:spLocks noGrp="1"/>
          </p:cNvSpPr>
          <p:nvPr>
            <p:ph idx="1"/>
          </p:nvPr>
        </p:nvSpPr>
        <p:spPr>
          <a:xfrm>
            <a:off x="424873" y="1845734"/>
            <a:ext cx="9735127" cy="4023360"/>
          </a:xfrm>
        </p:spPr>
        <p:txBody>
          <a:bodyPr>
            <a:normAutofit/>
          </a:bodyPr>
          <a:lstStyle/>
          <a:p>
            <a:r>
              <a:rPr lang="en-US" sz="2200" dirty="0">
                <a:solidFill>
                  <a:srgbClr val="2237B4"/>
                </a:solidFill>
              </a:rPr>
              <a:t>Our plan address how the district and school will implement the parent and family engagement requirements of ESSA.  Components include:</a:t>
            </a:r>
          </a:p>
          <a:p>
            <a:pPr lvl="3">
              <a:buFont typeface="Arial" panose="020B0604020202020204" pitchFamily="34" charset="0"/>
              <a:buChar char="•"/>
            </a:pPr>
            <a:r>
              <a:rPr lang="en-US" sz="1800" dirty="0">
                <a:solidFill>
                  <a:srgbClr val="2237B4"/>
                </a:solidFill>
              </a:rPr>
              <a:t>how parents and families can be involved in decision-making and activities</a:t>
            </a:r>
          </a:p>
          <a:p>
            <a:pPr lvl="3">
              <a:buFont typeface="Arial" panose="020B0604020202020204" pitchFamily="34" charset="0"/>
              <a:buChar char="•"/>
            </a:pPr>
            <a:r>
              <a:rPr lang="en-US" sz="1800" dirty="0">
                <a:solidFill>
                  <a:srgbClr val="2237B4"/>
                </a:solidFill>
              </a:rPr>
              <a:t>how parent and family engagement funds are being used</a:t>
            </a:r>
          </a:p>
          <a:p>
            <a:pPr lvl="3">
              <a:buFont typeface="Arial" panose="020B0604020202020204" pitchFamily="34" charset="0"/>
              <a:buChar char="•"/>
            </a:pPr>
            <a:r>
              <a:rPr lang="en-US" sz="1800" dirty="0">
                <a:solidFill>
                  <a:srgbClr val="2237B4"/>
                </a:solidFill>
              </a:rPr>
              <a:t>how information and training will be provided to families </a:t>
            </a:r>
          </a:p>
          <a:p>
            <a:pPr lvl="3">
              <a:buFont typeface="Arial" panose="020B0604020202020204" pitchFamily="34" charset="0"/>
              <a:buChar char="•"/>
            </a:pPr>
            <a:r>
              <a:rPr lang="en-US" sz="1800" dirty="0">
                <a:solidFill>
                  <a:srgbClr val="2237B4"/>
                </a:solidFill>
              </a:rPr>
              <a:t>how the school will build capacity in families and staff for strong parent and family engagement</a:t>
            </a:r>
          </a:p>
          <a:p>
            <a:r>
              <a:rPr lang="en-US" sz="2200" dirty="0">
                <a:solidFill>
                  <a:srgbClr val="2237B4"/>
                </a:solidFill>
              </a:rPr>
              <a:t>You have the right to be involved in the development of these plans.</a:t>
            </a:r>
          </a:p>
          <a:p>
            <a:pPr lvl="1"/>
            <a:endParaRPr lang="en-US" dirty="0">
              <a:solidFill>
                <a:srgbClr val="2237B4"/>
              </a:solidFill>
            </a:endParaRPr>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126501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Parent and Family Engagement Policy?</a:t>
            </a:r>
          </a:p>
        </p:txBody>
      </p:sp>
      <p:sp>
        <p:nvSpPr>
          <p:cNvPr id="3" name="Content Placeholder 2"/>
          <p:cNvSpPr>
            <a:spLocks noGrp="1"/>
          </p:cNvSpPr>
          <p:nvPr>
            <p:ph idx="1"/>
          </p:nvPr>
        </p:nvSpPr>
        <p:spPr>
          <a:xfrm>
            <a:off x="424874" y="2150532"/>
            <a:ext cx="9057794" cy="4108378"/>
          </a:xfrm>
        </p:spPr>
        <p:txBody>
          <a:bodyPr>
            <a:normAutofit/>
          </a:bodyPr>
          <a:lstStyle/>
          <a:p>
            <a:endParaRPr lang="en-US" sz="1600" dirty="0">
              <a:solidFill>
                <a:srgbClr val="2237B4"/>
              </a:solidFill>
            </a:endParaRPr>
          </a:p>
          <a:p>
            <a:r>
              <a:rPr lang="en-US" sz="2000" dirty="0">
                <a:solidFill>
                  <a:srgbClr val="2237B4"/>
                </a:solidFill>
              </a:rPr>
              <a:t>The district’s Parent and Family Engagement Information can be found on their website at</a:t>
            </a:r>
          </a:p>
          <a:p>
            <a:pPr lvl="3">
              <a:buFont typeface="Arial" panose="020B0604020202020204" pitchFamily="34" charset="0"/>
              <a:buChar char="•"/>
            </a:pPr>
            <a:r>
              <a:rPr lang="en-US" sz="2000" dirty="0">
                <a:solidFill>
                  <a:srgbClr val="0070C0"/>
                </a:solidFill>
              </a:rPr>
              <a:t>https://</a:t>
            </a:r>
            <a:r>
              <a:rPr lang="en-US" sz="2000" dirty="0" err="1">
                <a:solidFill>
                  <a:srgbClr val="0070C0"/>
                </a:solidFill>
              </a:rPr>
              <a:t>www.knoxschools.org</a:t>
            </a:r>
            <a:r>
              <a:rPr lang="en-US" sz="2000" dirty="0">
                <a:solidFill>
                  <a:srgbClr val="0070C0"/>
                </a:solidFill>
              </a:rPr>
              <a:t>/</a:t>
            </a:r>
            <a:endParaRPr lang="en-US" sz="1600" dirty="0">
              <a:solidFill>
                <a:srgbClr val="0070C0"/>
              </a:solidFill>
            </a:endParaRPr>
          </a:p>
          <a:p>
            <a:r>
              <a:rPr lang="en-US" sz="2000" dirty="0">
                <a:solidFill>
                  <a:srgbClr val="2237B4"/>
                </a:solidFill>
              </a:rPr>
              <a:t>The school Parent and Family Engagement Policy is shared on our school website, Facebook Page, and via email.  The policy can be found at:</a:t>
            </a:r>
          </a:p>
          <a:p>
            <a:pPr lvl="3">
              <a:buFont typeface="Arial" panose="020B0604020202020204" pitchFamily="34" charset="0"/>
              <a:buChar char="•"/>
            </a:pPr>
            <a:r>
              <a:rPr lang="en-US" sz="2000" dirty="0">
                <a:solidFill>
                  <a:srgbClr val="0070C0"/>
                </a:solidFill>
              </a:rPr>
              <a:t>https://</a:t>
            </a:r>
            <a:r>
              <a:rPr lang="en-US" sz="2000" dirty="0" err="1">
                <a:solidFill>
                  <a:srgbClr val="0070C0"/>
                </a:solidFill>
              </a:rPr>
              <a:t>www.knoxschools.org</a:t>
            </a:r>
            <a:r>
              <a:rPr lang="en-US" sz="2000" dirty="0">
                <a:solidFill>
                  <a:srgbClr val="0070C0"/>
                </a:solidFill>
              </a:rPr>
              <a:t>/Page/24085</a:t>
            </a:r>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693403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School-Parent Compact?</a:t>
            </a:r>
          </a:p>
        </p:txBody>
      </p:sp>
      <p:sp>
        <p:nvSpPr>
          <p:cNvPr id="3" name="Content Placeholder 2"/>
          <p:cNvSpPr>
            <a:spLocks noGrp="1"/>
          </p:cNvSpPr>
          <p:nvPr>
            <p:ph idx="1"/>
          </p:nvPr>
        </p:nvSpPr>
        <p:spPr>
          <a:xfrm>
            <a:off x="480291" y="1403131"/>
            <a:ext cx="10035309" cy="5281448"/>
          </a:xfrm>
        </p:spPr>
        <p:txBody>
          <a:bodyPr>
            <a:normAutofit/>
          </a:bodyPr>
          <a:lstStyle/>
          <a:p>
            <a:r>
              <a:rPr lang="en-US" sz="2000" dirty="0">
                <a:solidFill>
                  <a:srgbClr val="2237B4"/>
                </a:solidFill>
              </a:rPr>
              <a:t>A school-parent compact is a written commitment that outlines how the entire school community – teachers, families, and students will share the responsibility for improved academic achievement.</a:t>
            </a:r>
          </a:p>
          <a:p>
            <a:r>
              <a:rPr lang="en-US" sz="2000" dirty="0">
                <a:solidFill>
                  <a:srgbClr val="2237B4"/>
                </a:solidFill>
              </a:rPr>
              <a:t>The compact must describe how the school will:</a:t>
            </a:r>
          </a:p>
          <a:p>
            <a:pPr lvl="3">
              <a:buFont typeface="Arial" panose="020B0604020202020204" pitchFamily="34" charset="0"/>
              <a:buChar char="•"/>
            </a:pPr>
            <a:r>
              <a:rPr lang="en-US" sz="1800" dirty="0">
                <a:solidFill>
                  <a:srgbClr val="2237B4"/>
                </a:solidFill>
              </a:rPr>
              <a:t>provide high-quality curriculum and instruction</a:t>
            </a:r>
          </a:p>
          <a:p>
            <a:pPr lvl="3">
              <a:buFont typeface="Arial" panose="020B0604020202020204" pitchFamily="34" charset="0"/>
              <a:buChar char="•"/>
            </a:pPr>
            <a:r>
              <a:rPr lang="en-US" sz="1800" dirty="0">
                <a:solidFill>
                  <a:srgbClr val="2237B4"/>
                </a:solidFill>
              </a:rPr>
              <a:t>hold parent-teacher conferences, annually in elementary schools </a:t>
            </a:r>
          </a:p>
          <a:p>
            <a:pPr lvl="3">
              <a:buFont typeface="Arial" panose="020B0604020202020204" pitchFamily="34" charset="0"/>
              <a:buChar char="•"/>
            </a:pPr>
            <a:r>
              <a:rPr lang="en-US" sz="1800" dirty="0">
                <a:solidFill>
                  <a:srgbClr val="2237B4"/>
                </a:solidFill>
              </a:rPr>
              <a:t>provide parents with reports on their child’s progress</a:t>
            </a:r>
          </a:p>
          <a:p>
            <a:pPr lvl="3">
              <a:buFont typeface="Arial" panose="020B0604020202020204" pitchFamily="34" charset="0"/>
              <a:buChar char="•"/>
            </a:pPr>
            <a:r>
              <a:rPr lang="en-US" sz="1800" dirty="0">
                <a:solidFill>
                  <a:srgbClr val="2237B4"/>
                </a:solidFill>
              </a:rPr>
              <a:t>provide parents reasonable access to staff </a:t>
            </a:r>
          </a:p>
          <a:p>
            <a:pPr lvl="3">
              <a:buFont typeface="Arial" panose="020B0604020202020204" pitchFamily="34" charset="0"/>
              <a:buChar char="•"/>
            </a:pPr>
            <a:r>
              <a:rPr lang="en-US" sz="1800" dirty="0">
                <a:solidFill>
                  <a:srgbClr val="2237B4"/>
                </a:solidFill>
              </a:rPr>
              <a:t>provide parents opportunities to volunteer</a:t>
            </a:r>
          </a:p>
          <a:p>
            <a:pPr lvl="3">
              <a:buFont typeface="Arial" panose="020B0604020202020204" pitchFamily="34" charset="0"/>
              <a:buChar char="•"/>
            </a:pPr>
            <a:r>
              <a:rPr lang="en-US" sz="1800" dirty="0">
                <a:solidFill>
                  <a:srgbClr val="2237B4"/>
                </a:solidFill>
              </a:rPr>
              <a:t>ensure regular two-way meaningful communication between family members and staff, to the extent practicable, in a language family members can understand</a:t>
            </a:r>
          </a:p>
          <a:p>
            <a:r>
              <a:rPr lang="en-US" sz="2000" dirty="0">
                <a:solidFill>
                  <a:srgbClr val="2237B4"/>
                </a:solidFill>
              </a:rPr>
              <a:t>You, as a Title I parent or family member, have the right to be involved in the development of the compact.</a:t>
            </a:r>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430775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School-Parent Compact?</a:t>
            </a:r>
          </a:p>
        </p:txBody>
      </p:sp>
      <p:sp>
        <p:nvSpPr>
          <p:cNvPr id="3" name="Content Placeholder 2"/>
          <p:cNvSpPr>
            <a:spLocks noGrp="1"/>
          </p:cNvSpPr>
          <p:nvPr>
            <p:ph idx="1"/>
          </p:nvPr>
        </p:nvSpPr>
        <p:spPr>
          <a:xfrm>
            <a:off x="480291" y="1845733"/>
            <a:ext cx="8793711" cy="4258183"/>
          </a:xfrm>
        </p:spPr>
        <p:txBody>
          <a:bodyPr>
            <a:normAutofit/>
          </a:bodyPr>
          <a:lstStyle/>
          <a:p>
            <a:r>
              <a:rPr lang="en-US" sz="2200" dirty="0">
                <a:solidFill>
                  <a:srgbClr val="2237B4"/>
                </a:solidFill>
              </a:rPr>
              <a:t>The school-parent compact will be shared </a:t>
            </a:r>
            <a:r>
              <a:rPr lang="en-US" sz="2200" b="1" dirty="0">
                <a:solidFill>
                  <a:srgbClr val="2237B4"/>
                </a:solidFill>
              </a:rPr>
              <a:t>August 9, 2023 </a:t>
            </a:r>
            <a:r>
              <a:rPr lang="en-US" sz="2200" dirty="0">
                <a:solidFill>
                  <a:srgbClr val="2237B4"/>
                </a:solidFill>
              </a:rPr>
              <a:t>In addition, the compact can be found here:</a:t>
            </a:r>
          </a:p>
          <a:p>
            <a:pPr lvl="3">
              <a:buFont typeface="Arial" panose="020B0604020202020204" pitchFamily="34" charset="0"/>
              <a:buChar char="•"/>
            </a:pPr>
            <a:r>
              <a:rPr lang="en-US" sz="2200" dirty="0">
                <a:solidFill>
                  <a:srgbClr val="2237B4"/>
                </a:solidFill>
              </a:rPr>
              <a:t>https://</a:t>
            </a:r>
            <a:r>
              <a:rPr lang="en-US" sz="2200" dirty="0" err="1">
                <a:solidFill>
                  <a:srgbClr val="2237B4"/>
                </a:solidFill>
              </a:rPr>
              <a:t>www.knoxschools.org</a:t>
            </a:r>
            <a:r>
              <a:rPr lang="en-US" sz="2200" dirty="0">
                <a:solidFill>
                  <a:srgbClr val="2237B4"/>
                </a:solidFill>
              </a:rPr>
              <a:t>/Page/24085</a:t>
            </a:r>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870756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2237B4"/>
                </a:solidFill>
              </a:rPr>
              <a:t>What curriculum does our school use?</a:t>
            </a:r>
          </a:p>
        </p:txBody>
      </p:sp>
      <p:sp>
        <p:nvSpPr>
          <p:cNvPr id="3" name="Content Placeholder 2"/>
          <p:cNvSpPr>
            <a:spLocks noGrp="1"/>
          </p:cNvSpPr>
          <p:nvPr>
            <p:ph idx="1"/>
          </p:nvPr>
        </p:nvSpPr>
        <p:spPr>
          <a:xfrm>
            <a:off x="677334" y="1434663"/>
            <a:ext cx="8596668" cy="4606700"/>
          </a:xfrm>
        </p:spPr>
        <p:txBody>
          <a:bodyPr>
            <a:normAutofit/>
          </a:bodyPr>
          <a:lstStyle/>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Tennessee's academic standards form the framework for everything taught at </a:t>
            </a:r>
            <a:r>
              <a:rPr lang="en-US" sz="2200" b="1" dirty="0">
                <a:solidFill>
                  <a:srgbClr val="2237B4"/>
                </a:solidFill>
                <a:latin typeface="Trebuchet MS" charset="0"/>
                <a:ea typeface="Trebuchet MS" charset="0"/>
                <a:cs typeface="Trebuchet MS" charset="0"/>
              </a:rPr>
              <a:t>Dogwood Elementary School</a:t>
            </a:r>
          </a:p>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For more information about Tennessee’s academic standards, see:</a:t>
            </a:r>
          </a:p>
          <a:p>
            <a:pPr marL="598043" lvl="3" indent="0">
              <a:buNone/>
            </a:pPr>
            <a:r>
              <a:rPr lang="en-US" sz="2200" dirty="0">
                <a:solidFill>
                  <a:srgbClr val="2237B4"/>
                </a:solidFill>
                <a:latin typeface="Trebuchet MS" charset="0"/>
                <a:ea typeface="Trebuchet MS" charset="0"/>
                <a:cs typeface="Trebuchet MS" charset="0"/>
                <a:hlinkClick r:id="rId2"/>
              </a:rPr>
              <a:t>https://www.tn.gov/content/tn/education/instruction/academic-standards.html</a:t>
            </a:r>
            <a:r>
              <a:rPr lang="en-US" sz="2200" dirty="0">
                <a:solidFill>
                  <a:srgbClr val="2237B4"/>
                </a:solidFill>
                <a:latin typeface="Trebuchet MS" charset="0"/>
                <a:ea typeface="Trebuchet MS" charset="0"/>
                <a:cs typeface="Trebuchet MS" charset="0"/>
              </a:rPr>
              <a:t> </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857479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2237B4"/>
                </a:solidFill>
                <a:ea typeface="Batang" pitchFamily="18" charset="-127"/>
                <a:cs typeface="Arial" panose="020B0604020202020204" pitchFamily="34" charset="0"/>
              </a:rPr>
              <a:t>What tests will my child be taking</a:t>
            </a:r>
            <a:r>
              <a:rPr lang="en-US" sz="4400" b="1" dirty="0">
                <a:solidFill>
                  <a:srgbClr val="2237B4"/>
                </a:solidFill>
                <a:cs typeface="Arial" panose="020B0604020202020204" pitchFamily="34" charset="0"/>
              </a:rPr>
              <a:t>?</a:t>
            </a:r>
          </a:p>
        </p:txBody>
      </p:sp>
      <p:sp>
        <p:nvSpPr>
          <p:cNvPr id="3" name="Content Placeholder 2"/>
          <p:cNvSpPr>
            <a:spLocks noGrp="1"/>
          </p:cNvSpPr>
          <p:nvPr>
            <p:ph idx="1"/>
          </p:nvPr>
        </p:nvSpPr>
        <p:spPr>
          <a:xfrm>
            <a:off x="677334" y="1836498"/>
            <a:ext cx="8596668" cy="4051025"/>
          </a:xfrm>
        </p:spPr>
        <p:txBody>
          <a:bodyPr>
            <a:normAutofit fontScale="92500" lnSpcReduction="10000"/>
          </a:bodyPr>
          <a:lstStyle/>
          <a:p>
            <a:pPr>
              <a:buClrTx/>
              <a:buFont typeface="Wingdings" panose="05000000000000000000" pitchFamily="2" charset="2"/>
              <a:buChar char="§"/>
            </a:pPr>
            <a:r>
              <a:rPr lang="en-US" sz="2200" dirty="0">
                <a:solidFill>
                  <a:srgbClr val="2237B4"/>
                </a:solidFill>
                <a:cs typeface="Arial" panose="020B0604020202020204" pitchFamily="34" charset="0"/>
              </a:rPr>
              <a:t>Reading progress will be measured by </a:t>
            </a:r>
            <a:r>
              <a:rPr lang="en-US" sz="2200" b="1" dirty="0">
                <a:solidFill>
                  <a:srgbClr val="2237B4"/>
                </a:solidFill>
                <a:cs typeface="Arial" panose="020B0604020202020204" pitchFamily="34" charset="0"/>
              </a:rPr>
              <a:t>Mastery Connect</a:t>
            </a:r>
            <a:r>
              <a:rPr lang="en-US" sz="2200" dirty="0">
                <a:solidFill>
                  <a:srgbClr val="2237B4"/>
                </a:solidFill>
                <a:cs typeface="Arial" panose="020B0604020202020204" pitchFamily="34" charset="0"/>
              </a:rPr>
              <a:t>, an assessment that is part of our reading curriculum.</a:t>
            </a:r>
          </a:p>
          <a:p>
            <a:pPr>
              <a:buClrTx/>
              <a:buFont typeface="Wingdings" panose="05000000000000000000" pitchFamily="2" charset="2"/>
              <a:buChar char="§"/>
            </a:pPr>
            <a:r>
              <a:rPr lang="en-US" sz="2200" dirty="0">
                <a:solidFill>
                  <a:srgbClr val="2237B4"/>
                </a:solidFill>
                <a:cs typeface="Arial" panose="020B0604020202020204" pitchFamily="34" charset="0"/>
              </a:rPr>
              <a:t>Math progress will be measured by </a:t>
            </a:r>
            <a:r>
              <a:rPr lang="en-US" sz="2200" dirty="0" err="1">
                <a:solidFill>
                  <a:srgbClr val="2237B4"/>
                </a:solidFill>
                <a:cs typeface="Arial" panose="020B0604020202020204" pitchFamily="34" charset="0"/>
              </a:rPr>
              <a:t>iReady</a:t>
            </a:r>
            <a:r>
              <a:rPr lang="en-US" sz="2200" dirty="0">
                <a:solidFill>
                  <a:srgbClr val="2237B4"/>
                </a:solidFill>
                <a:cs typeface="Arial" panose="020B0604020202020204" pitchFamily="34" charset="0"/>
              </a:rPr>
              <a:t>.</a:t>
            </a:r>
          </a:p>
          <a:p>
            <a:pPr>
              <a:buClrTx/>
              <a:buFont typeface="Wingdings" panose="05000000000000000000" pitchFamily="2" charset="2"/>
              <a:buChar char="§"/>
            </a:pPr>
            <a:r>
              <a:rPr lang="en-US" sz="2200" dirty="0">
                <a:solidFill>
                  <a:srgbClr val="2237B4"/>
                </a:solidFill>
                <a:cs typeface="Arial" panose="020B0604020202020204" pitchFamily="34" charset="0"/>
              </a:rPr>
              <a:t>Both reading and math CBM tests will be administered three times a year to determine students who may need extra support</a:t>
            </a:r>
          </a:p>
          <a:p>
            <a:pPr>
              <a:buClrTx/>
              <a:buFont typeface="Wingdings" panose="05000000000000000000" pitchFamily="2" charset="2"/>
              <a:buChar char="§"/>
            </a:pPr>
            <a:r>
              <a:rPr lang="en-US" sz="2200" dirty="0">
                <a:solidFill>
                  <a:srgbClr val="2237B4"/>
                </a:solidFill>
                <a:cs typeface="Arial" panose="020B0604020202020204" pitchFamily="34" charset="0"/>
              </a:rPr>
              <a:t>All 3</a:t>
            </a:r>
            <a:r>
              <a:rPr lang="en-US" sz="2200" baseline="30000" dirty="0">
                <a:solidFill>
                  <a:srgbClr val="2237B4"/>
                </a:solidFill>
                <a:cs typeface="Arial" panose="020B0604020202020204" pitchFamily="34" charset="0"/>
              </a:rPr>
              <a:t>rd</a:t>
            </a:r>
            <a:r>
              <a:rPr lang="en-US" sz="2200" dirty="0">
                <a:solidFill>
                  <a:srgbClr val="2237B4"/>
                </a:solidFill>
                <a:cs typeface="Arial" panose="020B0604020202020204" pitchFamily="34" charset="0"/>
              </a:rPr>
              <a:t>- 5</a:t>
            </a:r>
            <a:r>
              <a:rPr lang="en-US" sz="2200" baseline="30000" dirty="0">
                <a:solidFill>
                  <a:srgbClr val="2237B4"/>
                </a:solidFill>
                <a:cs typeface="Arial" panose="020B0604020202020204" pitchFamily="34" charset="0"/>
              </a:rPr>
              <a:t>th</a:t>
            </a:r>
            <a:r>
              <a:rPr lang="en-US" sz="2200" dirty="0">
                <a:solidFill>
                  <a:srgbClr val="2237B4"/>
                </a:solidFill>
                <a:cs typeface="Arial" panose="020B0604020202020204" pitchFamily="34" charset="0"/>
              </a:rPr>
              <a:t> graders will be given the TCAP test in the spring. Score reports will be sent home when returned from the state.  A time will be extended for explanation.  More information can be found at: </a:t>
            </a:r>
            <a:r>
              <a:rPr lang="en-US" sz="2200" dirty="0">
                <a:solidFill>
                  <a:srgbClr val="2237B4"/>
                </a:solidFill>
                <a:cs typeface="Arial" panose="020B0604020202020204" pitchFamily="34" charset="0"/>
                <a:hlinkClick r:id="rId2"/>
              </a:rPr>
              <a:t>https://www.tn.gov/education/assessment/tnready/tnready-score-reports.html</a:t>
            </a:r>
            <a:endParaRPr lang="en-US" sz="2200" dirty="0">
              <a:solidFill>
                <a:srgbClr val="2237B4"/>
              </a:solidFill>
              <a:cs typeface="Arial" panose="020B0604020202020204" pitchFamily="34" charset="0"/>
            </a:endParaRPr>
          </a:p>
          <a:p>
            <a:pPr>
              <a:buClrTx/>
              <a:buFont typeface="Wingdings" panose="05000000000000000000" pitchFamily="2" charset="2"/>
              <a:buChar char="§"/>
            </a:pPr>
            <a:r>
              <a:rPr lang="en-US" sz="2200" dirty="0">
                <a:solidFill>
                  <a:srgbClr val="2237B4"/>
                </a:solidFill>
                <a:cs typeface="Arial" panose="020B0604020202020204" pitchFamily="34" charset="0"/>
              </a:rPr>
              <a:t>PreK will use assessments to measure the recognition of letters and sounds and number recognition.</a:t>
            </a:r>
            <a:endParaRPr lang="en-US" sz="1800" dirty="0">
              <a:solidFill>
                <a:srgbClr val="2237B4"/>
              </a:solidFill>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689390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can I be involved?</a:t>
            </a:r>
          </a:p>
        </p:txBody>
      </p:sp>
      <p:sp>
        <p:nvSpPr>
          <p:cNvPr id="3" name="Content Placeholder 2"/>
          <p:cNvSpPr>
            <a:spLocks noGrp="1"/>
          </p:cNvSpPr>
          <p:nvPr>
            <p:ph idx="1"/>
          </p:nvPr>
        </p:nvSpPr>
        <p:spPr>
          <a:xfrm>
            <a:off x="518711" y="1800013"/>
            <a:ext cx="8937805" cy="3961177"/>
          </a:xfrm>
        </p:spPr>
        <p:txBody>
          <a:bodyPr>
            <a:normAutofit/>
          </a:bodyPr>
          <a:lstStyle/>
          <a:p>
            <a:pPr>
              <a:buClrTx/>
              <a:buFont typeface="Wingdings" panose="05000000000000000000" pitchFamily="2" charset="2"/>
              <a:buChar char="§"/>
            </a:pPr>
            <a:r>
              <a:rPr lang="en-US" sz="2000" dirty="0">
                <a:solidFill>
                  <a:srgbClr val="2237B4"/>
                </a:solidFill>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sz="2000" dirty="0">
                <a:solidFill>
                  <a:srgbClr val="2237B4"/>
                </a:solidFill>
              </a:rPr>
              <a:t>Join our PTO Board to assist with the development and monitoring of our school compact and SIP. Contact Rachel Garner at </a:t>
            </a:r>
            <a:r>
              <a:rPr lang="en-US" sz="2000" dirty="0">
                <a:solidFill>
                  <a:srgbClr val="2237B4"/>
                </a:solidFill>
                <a:hlinkClick r:id="rId2"/>
              </a:rPr>
              <a:t>rngarner84@gmail.com</a:t>
            </a:r>
            <a:r>
              <a:rPr lang="en-US" sz="2000" dirty="0">
                <a:solidFill>
                  <a:srgbClr val="2237B4"/>
                </a:solidFill>
              </a:rPr>
              <a:t> or reply to the principal’s weekly email.</a:t>
            </a:r>
          </a:p>
          <a:p>
            <a:pPr>
              <a:buClrTx/>
              <a:buFont typeface="Wingdings" panose="05000000000000000000" pitchFamily="2" charset="2"/>
              <a:buChar char="§"/>
            </a:pPr>
            <a:r>
              <a:rPr lang="en-US" sz="2000" dirty="0">
                <a:solidFill>
                  <a:srgbClr val="2237B4"/>
                </a:solidFill>
              </a:rPr>
              <a:t>Join our Building Level Leadership Team to assist with developing and monitoring our school SIP and Parent and Family Engagement Policy by simply replying to the principal’s weekly email.</a:t>
            </a:r>
            <a:endParaRPr lang="en-US" sz="2000" dirty="0">
              <a:solidFill>
                <a:srgbClr val="2237B4"/>
              </a:solidFill>
              <a:cs typeface="Arial" panose="020B0604020202020204" pitchFamily="34" charset="0"/>
            </a:endParaRPr>
          </a:p>
          <a:p>
            <a:pPr>
              <a:buClrTx/>
              <a:buFont typeface="Wingdings" panose="05000000000000000000" pitchFamily="2" charset="2"/>
              <a:buChar char="§"/>
            </a:pPr>
            <a:r>
              <a:rPr lang="en-US" sz="2000" dirty="0">
                <a:solidFill>
                  <a:srgbClr val="2237B4"/>
                </a:solidFill>
                <a:cs typeface="Arial" panose="020B0604020202020204" pitchFamily="34" charset="0"/>
              </a:rPr>
              <a:t>To get involved with our community school and/or to volunteer, contact </a:t>
            </a:r>
            <a:r>
              <a:rPr lang="en-US" sz="2000" dirty="0" err="1">
                <a:solidFill>
                  <a:schemeClr val="accent2">
                    <a:lumMod val="60000"/>
                    <a:lumOff val="40000"/>
                  </a:schemeClr>
                </a:solidFill>
                <a:cs typeface="Arial" panose="020B0604020202020204" pitchFamily="34" charset="0"/>
              </a:rPr>
              <a:t>kara,strouse@knoxschools.org</a:t>
            </a:r>
            <a:endParaRPr lang="en-US" sz="2000" dirty="0">
              <a:solidFill>
                <a:schemeClr val="accent2">
                  <a:lumMod val="60000"/>
                  <a:lumOff val="40000"/>
                </a:schemeClr>
              </a:solidFill>
              <a:cs typeface="Arial" panose="020B0604020202020204" pitchFamily="34" charset="0"/>
            </a:endParaRPr>
          </a:p>
          <a:p>
            <a:pPr marL="0" indent="0">
              <a:buClrTx/>
              <a:buNone/>
            </a:pPr>
            <a:endParaRPr lang="en-US" sz="2000" dirty="0">
              <a:solidFill>
                <a:schemeClr val="accent2">
                  <a:lumMod val="60000"/>
                  <a:lumOff val="40000"/>
                </a:schemeClr>
              </a:solidFill>
              <a:cs typeface="Arial" panose="020B0604020202020204" pitchFamily="34" charset="0"/>
            </a:endParaRPr>
          </a:p>
          <a:p>
            <a:pPr marL="0" indent="0">
              <a:buClrTx/>
              <a:buNone/>
            </a:pPr>
            <a:endParaRPr lang="en-US" sz="2000" dirty="0">
              <a:solidFill>
                <a:srgbClr val="2237B4"/>
              </a:solidFill>
              <a:cs typeface="Arial" panose="020B0604020202020204" pitchFamily="34" charset="0"/>
            </a:endParaRPr>
          </a:p>
          <a:p>
            <a:pPr marL="0" indent="0">
              <a:buClrTx/>
              <a:buNone/>
            </a:pPr>
            <a:endParaRPr lang="en-US" sz="2000" dirty="0">
              <a:solidFill>
                <a:srgbClr val="2237B4"/>
              </a:solidFill>
              <a:cs typeface="Arial" panose="020B0604020202020204" pitchFamily="34" charset="0"/>
            </a:endParaRPr>
          </a:p>
          <a:p>
            <a:pPr>
              <a:buClrTx/>
              <a:buFont typeface="Wingdings" panose="05000000000000000000" pitchFamily="2" charset="2"/>
              <a:buChar char="§"/>
            </a:pPr>
            <a:endParaRPr lang="en-US" dirty="0">
              <a:solidFill>
                <a:srgbClr val="2237B4"/>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90622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77333"/>
            <a:ext cx="8596668" cy="948267"/>
          </a:xfrm>
        </p:spPr>
        <p:txBody>
          <a:bodyPr/>
          <a:lstStyle/>
          <a:p>
            <a:r>
              <a:rPr lang="en-US" dirty="0">
                <a:solidFill>
                  <a:srgbClr val="2237B4"/>
                </a:solidFill>
              </a:rPr>
              <a:t>Why are we here?</a:t>
            </a:r>
          </a:p>
        </p:txBody>
      </p:sp>
      <p:sp>
        <p:nvSpPr>
          <p:cNvPr id="3" name="Text Placeholder 2"/>
          <p:cNvSpPr>
            <a:spLocks noGrp="1"/>
          </p:cNvSpPr>
          <p:nvPr>
            <p:ph type="body" idx="1"/>
          </p:nvPr>
        </p:nvSpPr>
        <p:spPr>
          <a:xfrm>
            <a:off x="677335" y="1845733"/>
            <a:ext cx="8805332" cy="3945467"/>
          </a:xfrm>
        </p:spPr>
        <p:txBody>
          <a:bodyPr/>
          <a:lstStyle/>
          <a:p>
            <a:r>
              <a:rPr lang="en-US" sz="3000" dirty="0">
                <a:solidFill>
                  <a:srgbClr val="2237B4"/>
                </a:solidFill>
              </a:rPr>
              <a:t>The Every Student Succeeds Act (ESSA) requires that each Title I school hold an annual meeting of Title I families in order to:</a:t>
            </a:r>
          </a:p>
          <a:p>
            <a:pPr marL="1714500" lvl="3" indent="-342900">
              <a:buFont typeface="Arial" charset="0"/>
              <a:buChar char="•"/>
            </a:pPr>
            <a:r>
              <a:rPr lang="en-US" sz="2400" dirty="0">
                <a:solidFill>
                  <a:srgbClr val="2237B4"/>
                </a:solidFill>
              </a:rPr>
              <a:t>Inform you of your school’s participation in Title I.</a:t>
            </a:r>
          </a:p>
          <a:p>
            <a:pPr marL="1714500" lvl="3" indent="-342900">
              <a:buFont typeface="Arial" charset="0"/>
              <a:buChar char="•"/>
            </a:pPr>
            <a:r>
              <a:rPr lang="en-US" sz="2400" dirty="0">
                <a:solidFill>
                  <a:srgbClr val="2237B4"/>
                </a:solidFill>
              </a:rPr>
              <a:t>Explain the requirements of Title I.</a:t>
            </a:r>
          </a:p>
          <a:p>
            <a:pPr marL="1714500" lvl="3" indent="-342900">
              <a:buFont typeface="Arial" charset="0"/>
              <a:buChar char="•"/>
            </a:pPr>
            <a:r>
              <a:rPr lang="en-US" sz="2400" dirty="0">
                <a:solidFill>
                  <a:srgbClr val="2237B4"/>
                </a:solidFill>
              </a:rPr>
              <a:t>Explain your rights as parents and family members to be involved.</a:t>
            </a:r>
          </a:p>
          <a:p>
            <a:endParaRPr lang="en-US" dirty="0"/>
          </a:p>
        </p:txBody>
      </p:sp>
    </p:spTree>
    <p:extLst>
      <p:ext uri="{BB962C8B-B14F-4D97-AF65-F5344CB8AC3E}">
        <p14:creationId xmlns:p14="http://schemas.microsoft.com/office/powerpoint/2010/main" val="966977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0533"/>
          </a:xfrm>
        </p:spPr>
        <p:txBody>
          <a:bodyPr/>
          <a:lstStyle/>
          <a:p>
            <a:r>
              <a:rPr lang="en-US" b="1" dirty="0">
                <a:solidFill>
                  <a:srgbClr val="2237B4"/>
                </a:solidFill>
              </a:rPr>
              <a:t>What will I learn?</a:t>
            </a:r>
          </a:p>
        </p:txBody>
      </p:sp>
      <p:sp>
        <p:nvSpPr>
          <p:cNvPr id="3" name="TextBox 2"/>
          <p:cNvSpPr txBox="1"/>
          <p:nvPr/>
        </p:nvSpPr>
        <p:spPr>
          <a:xfrm>
            <a:off x="541867" y="1490133"/>
            <a:ext cx="9110133" cy="4770537"/>
          </a:xfrm>
          <a:prstGeom prst="rect">
            <a:avLst/>
          </a:prstGeom>
          <a:noFill/>
        </p:spPr>
        <p:txBody>
          <a:bodyPr wrap="square" rtlCol="0">
            <a:spAutoFit/>
          </a:bodyPr>
          <a:lstStyle/>
          <a:p>
            <a:pPr marL="285750" indent="-285750">
              <a:buFont typeface="Arial" charset="0"/>
              <a:buChar char="•"/>
            </a:pPr>
            <a:r>
              <a:rPr lang="en-US" sz="2200" dirty="0">
                <a:solidFill>
                  <a:srgbClr val="2237B4"/>
                </a:solidFill>
              </a:rPr>
              <a:t>What is a Title I school?</a:t>
            </a:r>
          </a:p>
          <a:p>
            <a:pPr marL="285750" indent="-285750">
              <a:buFont typeface="Arial" charset="0"/>
              <a:buChar char="•"/>
            </a:pPr>
            <a:r>
              <a:rPr lang="en-US" sz="2200" dirty="0">
                <a:solidFill>
                  <a:srgbClr val="2237B4"/>
                </a:solidFill>
              </a:rPr>
              <a:t>What are my rights?</a:t>
            </a:r>
          </a:p>
          <a:p>
            <a:pPr marL="285750" indent="-285750">
              <a:buFont typeface="Arial" charset="0"/>
              <a:buChar char="•"/>
            </a:pPr>
            <a:r>
              <a:rPr lang="en-US" sz="2200" dirty="0">
                <a:solidFill>
                  <a:srgbClr val="2237B4"/>
                </a:solidFill>
              </a:rPr>
              <a:t>What can Title I funds be used for?</a:t>
            </a:r>
          </a:p>
          <a:p>
            <a:pPr marL="285750" indent="-285750">
              <a:buFont typeface="Arial" charset="0"/>
              <a:buChar char="•"/>
            </a:pPr>
            <a:r>
              <a:rPr lang="en-US" sz="2200" dirty="0">
                <a:solidFill>
                  <a:srgbClr val="2237B4"/>
                </a:solidFill>
              </a:rPr>
              <a:t>How does our school use Title I funds?</a:t>
            </a:r>
          </a:p>
          <a:p>
            <a:pPr marL="285750" indent="-285750">
              <a:buFont typeface="Arial" charset="0"/>
              <a:buChar char="•"/>
            </a:pPr>
            <a:r>
              <a:rPr lang="en-US" sz="2200" dirty="0">
                <a:solidFill>
                  <a:srgbClr val="2237B4"/>
                </a:solidFill>
              </a:rPr>
              <a:t>What is the School Plan?</a:t>
            </a:r>
          </a:p>
          <a:p>
            <a:pPr marL="285750" indent="-285750">
              <a:buFont typeface="Arial" charset="0"/>
              <a:buChar char="•"/>
            </a:pPr>
            <a:r>
              <a:rPr lang="en-US" sz="2200" dirty="0">
                <a:solidFill>
                  <a:srgbClr val="2237B4"/>
                </a:solidFill>
              </a:rPr>
              <a:t>What are our schoolwide program goals?</a:t>
            </a:r>
          </a:p>
          <a:p>
            <a:pPr marL="285750" indent="-285750">
              <a:buFont typeface="Arial" charset="0"/>
              <a:buChar char="•"/>
            </a:pPr>
            <a:r>
              <a:rPr lang="en-US" sz="2200" dirty="0">
                <a:solidFill>
                  <a:srgbClr val="2237B4"/>
                </a:solidFill>
              </a:rPr>
              <a:t>How is parent and family engagement funded?</a:t>
            </a:r>
          </a:p>
          <a:p>
            <a:pPr marL="285750" indent="-285750">
              <a:buFont typeface="Arial" charset="0"/>
              <a:buChar char="•"/>
            </a:pPr>
            <a:r>
              <a:rPr lang="en-US" sz="2200" dirty="0">
                <a:solidFill>
                  <a:srgbClr val="2237B4"/>
                </a:solidFill>
              </a:rPr>
              <a:t>What is the Parent and Family Engagement Policy?</a:t>
            </a:r>
          </a:p>
          <a:p>
            <a:pPr marL="285750" indent="-285750">
              <a:buFont typeface="Arial" charset="0"/>
              <a:buChar char="•"/>
            </a:pPr>
            <a:r>
              <a:rPr lang="en-US" sz="2200" dirty="0">
                <a:solidFill>
                  <a:srgbClr val="2237B4"/>
                </a:solidFill>
              </a:rPr>
              <a:t>What is the School-Parent Compact?</a:t>
            </a:r>
          </a:p>
          <a:p>
            <a:pPr marL="285750" indent="-285750">
              <a:buFont typeface="Arial" charset="0"/>
              <a:buChar char="•"/>
            </a:pPr>
            <a:r>
              <a:rPr lang="en-US" sz="2200" dirty="0">
                <a:solidFill>
                  <a:srgbClr val="2237B4"/>
                </a:solidFill>
              </a:rPr>
              <a:t>What curriculum does our school use?</a:t>
            </a:r>
          </a:p>
          <a:p>
            <a:pPr marL="285750" indent="-285750">
              <a:buFont typeface="Arial" charset="0"/>
              <a:buChar char="•"/>
            </a:pPr>
            <a:r>
              <a:rPr lang="en-US" sz="2200" dirty="0">
                <a:solidFill>
                  <a:srgbClr val="2237B4"/>
                </a:solidFill>
              </a:rPr>
              <a:t>What tests will my child be taking?</a:t>
            </a:r>
          </a:p>
          <a:p>
            <a:pPr marL="285750" indent="-285750">
              <a:buFont typeface="Arial" charset="0"/>
              <a:buChar char="•"/>
            </a:pPr>
            <a:r>
              <a:rPr lang="en-US" sz="2200" dirty="0">
                <a:solidFill>
                  <a:srgbClr val="2237B4"/>
                </a:solidFill>
              </a:rPr>
              <a:t>How can I be involved?</a:t>
            </a:r>
          </a:p>
          <a:p>
            <a:pPr marL="285750" indent="-285750">
              <a:buFont typeface="Arial" charset="0"/>
              <a:buChar char="•"/>
            </a:pPr>
            <a:r>
              <a:rPr lang="en-US" sz="2200" dirty="0">
                <a:solidFill>
                  <a:srgbClr val="2237B4"/>
                </a:solidFill>
              </a:rPr>
              <a:t>Who can I contact for help?</a:t>
            </a:r>
          </a:p>
          <a:p>
            <a:endParaRPr lang="en-US" dirty="0"/>
          </a:p>
        </p:txBody>
      </p:sp>
    </p:spTree>
    <p:extLst>
      <p:ext uri="{BB962C8B-B14F-4D97-AF65-F5344CB8AC3E}">
        <p14:creationId xmlns:p14="http://schemas.microsoft.com/office/powerpoint/2010/main" val="252708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Title I school?</a:t>
            </a:r>
          </a:p>
        </p:txBody>
      </p:sp>
      <p:sp>
        <p:nvSpPr>
          <p:cNvPr id="3" name="Content Placeholder 2"/>
          <p:cNvSpPr>
            <a:spLocks noGrp="1"/>
          </p:cNvSpPr>
          <p:nvPr>
            <p:ph idx="1"/>
          </p:nvPr>
        </p:nvSpPr>
        <p:spPr>
          <a:xfrm>
            <a:off x="677334" y="1676400"/>
            <a:ext cx="8596668" cy="4504267"/>
          </a:xfrm>
        </p:spPr>
        <p:txBody>
          <a:bodyPr>
            <a:noAutofit/>
          </a:bodyPr>
          <a:lstStyle/>
          <a:p>
            <a:r>
              <a:rPr lang="en-US" sz="2200" dirty="0">
                <a:solidFill>
                  <a:srgbClr val="2237B4"/>
                </a:solidFill>
              </a:rPr>
              <a:t>Title I was passed in 1965 under the Elementary and Secondary Education Act (ESEA). It is the largest federal assistance program for our nation’s schools. </a:t>
            </a:r>
          </a:p>
          <a:p>
            <a:r>
              <a:rPr lang="en-US" sz="2200" dirty="0">
                <a:solidFill>
                  <a:srgbClr val="2237B4"/>
                </a:solidFill>
              </a:rPr>
              <a:t>Title I schools receive extra funding from the federal government. These Title I dollars are used to:</a:t>
            </a:r>
          </a:p>
          <a:p>
            <a:pPr lvl="3">
              <a:buFont typeface="Arial" panose="020B0604020202020204" pitchFamily="34" charset="0"/>
              <a:buChar char="•"/>
            </a:pPr>
            <a:r>
              <a:rPr lang="en-US" sz="2000" dirty="0">
                <a:solidFill>
                  <a:srgbClr val="2237B4"/>
                </a:solidFill>
              </a:rPr>
              <a:t>Identify students experiencing academic difficulties and provide assistance to help these students</a:t>
            </a:r>
          </a:p>
          <a:p>
            <a:pPr lvl="3">
              <a:buFont typeface="Arial" panose="020B0604020202020204" pitchFamily="34" charset="0"/>
              <a:buChar char="•"/>
            </a:pPr>
            <a:r>
              <a:rPr lang="en-US" sz="2000" dirty="0">
                <a:solidFill>
                  <a:srgbClr val="2237B4"/>
                </a:solidFill>
              </a:rPr>
              <a:t>Purchase additional staff, programs, materials, and/or supplies</a:t>
            </a:r>
          </a:p>
          <a:p>
            <a:pPr lvl="3">
              <a:buFont typeface="Arial" panose="020B0604020202020204" pitchFamily="34" charset="0"/>
              <a:buChar char="•"/>
            </a:pPr>
            <a:r>
              <a:rPr lang="en-US" sz="2000" dirty="0">
                <a:solidFill>
                  <a:srgbClr val="2237B4"/>
                </a:solidFill>
              </a:rPr>
              <a:t>Conduct parent and family engagement meetings, training, events, and/or activities</a:t>
            </a:r>
          </a:p>
          <a:p>
            <a:pPr lvl="1"/>
            <a:endParaRPr lang="en-US" sz="20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71344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4400"/>
          </a:xfrm>
        </p:spPr>
        <p:txBody>
          <a:bodyPr/>
          <a:lstStyle/>
          <a:p>
            <a:r>
              <a:rPr lang="en-US" b="1" dirty="0">
                <a:solidFill>
                  <a:srgbClr val="2237B4"/>
                </a:solidFill>
              </a:rPr>
              <a:t>What are my rights?</a:t>
            </a:r>
          </a:p>
        </p:txBody>
      </p:sp>
      <p:sp>
        <p:nvSpPr>
          <p:cNvPr id="3" name="Content Placeholder 2"/>
          <p:cNvSpPr>
            <a:spLocks noGrp="1"/>
          </p:cNvSpPr>
          <p:nvPr>
            <p:ph idx="1"/>
          </p:nvPr>
        </p:nvSpPr>
        <p:spPr>
          <a:xfrm>
            <a:off x="282902" y="1630703"/>
            <a:ext cx="9385531" cy="4775784"/>
          </a:xfrm>
        </p:spPr>
        <p:txBody>
          <a:bodyPr>
            <a:normAutofit/>
          </a:bodyPr>
          <a:lstStyle/>
          <a:p>
            <a:r>
              <a:rPr lang="en-US" sz="2200" dirty="0">
                <a:solidFill>
                  <a:srgbClr val="2237B4"/>
                </a:solidFill>
              </a:rPr>
              <a:t>The families and parents of Title I students have a right, by law, to:</a:t>
            </a:r>
          </a:p>
          <a:p>
            <a:pPr lvl="3">
              <a:buFont typeface="Arial" panose="020B0604020202020204" pitchFamily="34" charset="0"/>
              <a:buChar char="•"/>
            </a:pPr>
            <a:r>
              <a:rPr lang="en-US" sz="2200" dirty="0">
                <a:solidFill>
                  <a:srgbClr val="2237B4"/>
                </a:solidFill>
              </a:rPr>
              <a:t>Be involved in decisions made at both the school and district level</a:t>
            </a:r>
          </a:p>
          <a:p>
            <a:pPr lvl="3">
              <a:buFont typeface="Arial" panose="020B0604020202020204" pitchFamily="34" charset="0"/>
              <a:buChar char="•"/>
            </a:pPr>
            <a:r>
              <a:rPr lang="en-US" sz="2200" dirty="0">
                <a:solidFill>
                  <a:srgbClr val="2237B4"/>
                </a:solidFill>
              </a:rPr>
              <a:t>Be provided with information on your child’s level of achievement on tests in all core subjects.</a:t>
            </a:r>
          </a:p>
          <a:p>
            <a:pPr lvl="3">
              <a:buFont typeface="Arial" panose="020B0604020202020204" pitchFamily="34" charset="0"/>
              <a:buChar char="•"/>
            </a:pPr>
            <a:r>
              <a:rPr lang="en-US" sz="2200" dirty="0">
                <a:solidFill>
                  <a:srgbClr val="2237B4"/>
                </a:solidFill>
              </a:rPr>
              <a:t>Request and receive information on the qualifications of your child’s teacher and paraprofessionals who serve your child. </a:t>
            </a:r>
          </a:p>
          <a:p>
            <a:pPr lvl="3">
              <a:buFont typeface="Arial" panose="020B0604020202020204" pitchFamily="34" charset="0"/>
              <a:buChar char="•"/>
            </a:pPr>
            <a:r>
              <a:rPr lang="en-US" sz="2200" dirty="0">
                <a:solidFill>
                  <a:srgbClr val="2237B4"/>
                </a:solidFill>
              </a:rPr>
              <a:t>Request opportunities for regular meetings to formulate suggestions and participate, as appropriate, in decisions about your child’s education. The school will respond to any such suggestions as soon as practicably possible.</a:t>
            </a:r>
          </a:p>
          <a:p>
            <a:endParaRPr lang="en-US" sz="2000" dirty="0">
              <a:solidFill>
                <a:srgbClr val="2237B4"/>
              </a:solidFill>
            </a:endParaRP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148691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can Title I funds be used for?</a:t>
            </a:r>
          </a:p>
        </p:txBody>
      </p:sp>
      <p:sp>
        <p:nvSpPr>
          <p:cNvPr id="3" name="Content Placeholder 2"/>
          <p:cNvSpPr>
            <a:spLocks noGrp="1"/>
          </p:cNvSpPr>
          <p:nvPr>
            <p:ph idx="1"/>
          </p:nvPr>
        </p:nvSpPr>
        <p:spPr>
          <a:xfrm>
            <a:off x="677334" y="1930401"/>
            <a:ext cx="8596668" cy="4110962"/>
          </a:xfrm>
        </p:spPr>
        <p:txBody>
          <a:bodyPr>
            <a:normAutofit/>
          </a:bodyPr>
          <a:lstStyle/>
          <a:p>
            <a:r>
              <a:rPr lang="en-US" sz="2400" dirty="0">
                <a:solidFill>
                  <a:srgbClr val="2237B4"/>
                </a:solidFill>
              </a:rPr>
              <a:t>In general, Title I funds my be used for:</a:t>
            </a:r>
          </a:p>
          <a:p>
            <a:pPr lvl="3">
              <a:buFont typeface="Arial" panose="020B0604020202020204" pitchFamily="34" charset="0"/>
              <a:buChar char="•"/>
            </a:pPr>
            <a:r>
              <a:rPr lang="en-US" altLang="en-US" sz="2000" dirty="0">
                <a:solidFill>
                  <a:srgbClr val="2237B4"/>
                </a:solidFill>
              </a:rPr>
              <a:t>smaller class sizes </a:t>
            </a:r>
          </a:p>
          <a:p>
            <a:pPr lvl="3">
              <a:buFont typeface="Arial" panose="020B0604020202020204" pitchFamily="34" charset="0"/>
              <a:buChar char="•"/>
            </a:pPr>
            <a:r>
              <a:rPr lang="en-US" altLang="en-US" sz="2000" dirty="0">
                <a:solidFill>
                  <a:srgbClr val="2237B4"/>
                </a:solidFill>
              </a:rPr>
              <a:t>additional teachers and paraprofessionals</a:t>
            </a:r>
          </a:p>
          <a:p>
            <a:pPr lvl="3">
              <a:buFont typeface="Arial" panose="020B0604020202020204" pitchFamily="34" charset="0"/>
              <a:buChar char="•"/>
            </a:pPr>
            <a:r>
              <a:rPr lang="en-US" altLang="en-US" sz="2000" dirty="0">
                <a:solidFill>
                  <a:srgbClr val="2237B4"/>
                </a:solidFill>
              </a:rPr>
              <a:t>additional training for school staff</a:t>
            </a:r>
          </a:p>
          <a:p>
            <a:pPr lvl="3">
              <a:buFont typeface="Arial" panose="020B0604020202020204" pitchFamily="34" charset="0"/>
              <a:buChar char="•"/>
            </a:pPr>
            <a:r>
              <a:rPr lang="en-US" altLang="en-US" sz="2000" dirty="0">
                <a:solidFill>
                  <a:srgbClr val="2237B4"/>
                </a:solidFill>
              </a:rPr>
              <a:t>extra time for instruction (before and/or after school programs)</a:t>
            </a:r>
          </a:p>
          <a:p>
            <a:pPr lvl="3">
              <a:buFont typeface="Arial" panose="020B0604020202020204" pitchFamily="34" charset="0"/>
              <a:buChar char="•"/>
            </a:pPr>
            <a:r>
              <a:rPr lang="en-US" altLang="en-US" sz="2000" dirty="0">
                <a:solidFill>
                  <a:srgbClr val="2237B4"/>
                </a:solidFill>
              </a:rPr>
              <a:t>parent and family engagement activities</a:t>
            </a:r>
          </a:p>
          <a:p>
            <a:pPr lvl="3">
              <a:buFont typeface="Arial" panose="020B0604020202020204" pitchFamily="34" charset="0"/>
              <a:buChar char="•"/>
            </a:pPr>
            <a:r>
              <a:rPr lang="en-US" altLang="en-US" sz="2000" dirty="0">
                <a:solidFill>
                  <a:srgbClr val="2237B4"/>
                </a:solidFill>
              </a:rPr>
              <a:t>a variety of supplemental teaching materials, equipment, and technology</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98011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does our school use Title I funds?</a:t>
            </a:r>
          </a:p>
        </p:txBody>
      </p:sp>
      <p:sp>
        <p:nvSpPr>
          <p:cNvPr id="3" name="Content Placeholder 2"/>
          <p:cNvSpPr>
            <a:spLocks noGrp="1"/>
          </p:cNvSpPr>
          <p:nvPr>
            <p:ph idx="1"/>
          </p:nvPr>
        </p:nvSpPr>
        <p:spPr>
          <a:xfrm>
            <a:off x="174323" y="1541517"/>
            <a:ext cx="10115572" cy="4706883"/>
          </a:xfrm>
        </p:spPr>
        <p:txBody>
          <a:bodyPr>
            <a:normAutofit/>
          </a:bodyPr>
          <a:lstStyle/>
          <a:p>
            <a:r>
              <a:rPr lang="en-US" sz="2000" dirty="0">
                <a:solidFill>
                  <a:srgbClr val="2237B4"/>
                </a:solidFill>
              </a:rPr>
              <a:t>In </a:t>
            </a:r>
            <a:r>
              <a:rPr lang="en-US" sz="2000" b="1" dirty="0">
                <a:solidFill>
                  <a:srgbClr val="2237B4"/>
                </a:solidFill>
              </a:rPr>
              <a:t>2023-2024</a:t>
            </a:r>
            <a:r>
              <a:rPr lang="en-US" sz="2000" dirty="0">
                <a:solidFill>
                  <a:srgbClr val="2237B4"/>
                </a:solidFill>
              </a:rPr>
              <a:t>, our school was allotted approximately </a:t>
            </a:r>
            <a:r>
              <a:rPr lang="en-US" b="1" dirty="0">
                <a:solidFill>
                  <a:srgbClr val="0070C0"/>
                </a:solidFill>
                <a:latin typeface="+mj-lt"/>
              </a:rPr>
              <a:t>$</a:t>
            </a:r>
            <a:r>
              <a:rPr lang="en-US" sz="1800" b="1" dirty="0">
                <a:solidFill>
                  <a:srgbClr val="0070C0"/>
                </a:solidFill>
                <a:effectLst/>
                <a:latin typeface="+mj-lt"/>
                <a:ea typeface="Times New Roman" panose="02020603050405020304" pitchFamily="18" charset="0"/>
              </a:rPr>
              <a:t>477,291.03 </a:t>
            </a:r>
            <a:r>
              <a:rPr lang="en-US" sz="2000" dirty="0">
                <a:solidFill>
                  <a:srgbClr val="2237B4"/>
                </a:solidFill>
              </a:rPr>
              <a:t>in Title I funding. </a:t>
            </a:r>
          </a:p>
          <a:p>
            <a:r>
              <a:rPr lang="en-US" dirty="0">
                <a:solidFill>
                  <a:srgbClr val="2237B4"/>
                </a:solidFill>
              </a:rPr>
              <a:t>We developed a </a:t>
            </a:r>
            <a:r>
              <a:rPr lang="en-US" b="1" dirty="0">
                <a:solidFill>
                  <a:srgbClr val="2237B4"/>
                </a:solidFill>
              </a:rPr>
              <a:t>Schoolwide Program</a:t>
            </a:r>
            <a:r>
              <a:rPr lang="en-US" dirty="0">
                <a:solidFill>
                  <a:srgbClr val="2237B4"/>
                </a:solidFill>
              </a:rPr>
              <a:t>, which means we plan to spend our funds on:</a:t>
            </a:r>
            <a:endParaRPr lang="en-US" sz="1600" b="1" dirty="0">
              <a:solidFill>
                <a:srgbClr val="2237B4"/>
              </a:solidFill>
            </a:endParaRPr>
          </a:p>
          <a:p>
            <a:pPr marL="1371600" lvl="3" indent="0">
              <a:buNone/>
            </a:pPr>
            <a:r>
              <a:rPr lang="en-US" sz="1600" b="1" dirty="0">
                <a:solidFill>
                  <a:srgbClr val="2237B4"/>
                </a:solidFill>
              </a:rPr>
              <a:t>Supplemental staff: </a:t>
            </a:r>
          </a:p>
          <a:p>
            <a:pPr marL="1828800" lvl="4" indent="0">
              <a:buNone/>
            </a:pPr>
            <a:r>
              <a:rPr lang="en-US" sz="1600" dirty="0">
                <a:solidFill>
                  <a:srgbClr val="2237B4"/>
                </a:solidFill>
              </a:rPr>
              <a:t>1 Technology Teacher, 3 Classroom Teachers, 5 Teaching Assistants, &amp;</a:t>
            </a:r>
          </a:p>
          <a:p>
            <a:pPr marL="1828800" lvl="4" indent="0">
              <a:buNone/>
            </a:pPr>
            <a:r>
              <a:rPr lang="en-US" sz="1600" dirty="0">
                <a:solidFill>
                  <a:srgbClr val="2237B4"/>
                </a:solidFill>
              </a:rPr>
              <a:t>     1 RTI Coordinator.  Coaching support for our staff.</a:t>
            </a:r>
          </a:p>
          <a:p>
            <a:pPr marL="1828800" lvl="4" indent="0">
              <a:buNone/>
            </a:pPr>
            <a:r>
              <a:rPr lang="en-US" sz="1600" b="1" dirty="0">
                <a:solidFill>
                  <a:srgbClr val="2237B4"/>
                </a:solidFill>
              </a:rPr>
              <a:t>Programs/Materials/Supplies:</a:t>
            </a:r>
          </a:p>
          <a:p>
            <a:pPr marL="1828800" lvl="4" indent="0">
              <a:buNone/>
            </a:pPr>
            <a:r>
              <a:rPr lang="en-US" sz="1600" dirty="0">
                <a:solidFill>
                  <a:srgbClr val="2237B4"/>
                </a:solidFill>
              </a:rPr>
              <a:t>Software: RCA House Points Display, Starfall, Brain Pop, Generation Genius, Flocabulary, Digital Cameras, and Near Pod.  Supplemental materials such as books, musical instruments, and hardware will be purchased to support instruction. </a:t>
            </a:r>
            <a:endParaRPr lang="en-US" sz="1600" b="1" dirty="0">
              <a:solidFill>
                <a:srgbClr val="2237B4"/>
              </a:solidFill>
            </a:endParaRPr>
          </a:p>
          <a:p>
            <a:pPr marL="1371600" lvl="3" indent="0">
              <a:buNone/>
            </a:pPr>
            <a:r>
              <a:rPr lang="en-US" sz="1600" b="1" dirty="0">
                <a:solidFill>
                  <a:srgbClr val="2237B4"/>
                </a:solidFill>
              </a:rPr>
              <a:t>Parent Engagement: </a:t>
            </a:r>
            <a:r>
              <a:rPr lang="en-US" sz="1600" dirty="0">
                <a:solidFill>
                  <a:srgbClr val="2237B4"/>
                </a:solidFill>
              </a:rPr>
              <a:t>Back to School Bash, Art Show, Phonics Readers, and a STEM Night</a:t>
            </a:r>
          </a:p>
          <a:p>
            <a:pPr lvl="4">
              <a:buFont typeface="Courier New" panose="02070309020205020404" pitchFamily="49" charset="0"/>
              <a:buChar char="o"/>
            </a:pPr>
            <a:endParaRPr lang="en-US" sz="1600" b="1" dirty="0">
              <a:solidFill>
                <a:srgbClr val="2237B4"/>
              </a:solidFill>
            </a:endParaRPr>
          </a:p>
          <a:p>
            <a:pPr lvl="4">
              <a:buFont typeface="Courier New" panose="02070309020205020404" pitchFamily="49" charset="0"/>
              <a:buChar char="o"/>
            </a:pPr>
            <a:endParaRPr lang="en-US" sz="1600" b="1" dirty="0">
              <a:solidFill>
                <a:srgbClr val="2237B4"/>
              </a:solidFill>
            </a:endParaRPr>
          </a:p>
          <a:p>
            <a:pPr marL="920750" lvl="4" indent="0">
              <a:buNone/>
            </a:pPr>
            <a:endParaRPr lang="en-US" sz="18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74460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66800"/>
          </a:xfrm>
        </p:spPr>
        <p:txBody>
          <a:bodyPr/>
          <a:lstStyle/>
          <a:p>
            <a:r>
              <a:rPr lang="en-US" b="1" dirty="0">
                <a:solidFill>
                  <a:srgbClr val="2237B4"/>
                </a:solidFill>
              </a:rPr>
              <a:t>What is the SIP?</a:t>
            </a:r>
          </a:p>
        </p:txBody>
      </p:sp>
      <p:sp>
        <p:nvSpPr>
          <p:cNvPr id="3" name="Content Placeholder 2"/>
          <p:cNvSpPr>
            <a:spLocks noGrp="1"/>
          </p:cNvSpPr>
          <p:nvPr>
            <p:ph idx="1"/>
          </p:nvPr>
        </p:nvSpPr>
        <p:spPr>
          <a:xfrm>
            <a:off x="677334" y="1553104"/>
            <a:ext cx="8596668" cy="4611554"/>
          </a:xfrm>
        </p:spPr>
        <p:txBody>
          <a:bodyPr>
            <a:normAutofit/>
          </a:bodyPr>
          <a:lstStyle/>
          <a:p>
            <a:r>
              <a:rPr lang="en-US" dirty="0">
                <a:solidFill>
                  <a:srgbClr val="2237B4"/>
                </a:solidFill>
              </a:rPr>
              <a:t>The SIP is the School Improvement Plan. It includes:</a:t>
            </a:r>
          </a:p>
          <a:p>
            <a:pPr lvl="3">
              <a:buFont typeface="Arial" panose="020B0604020202020204" pitchFamily="34" charset="0"/>
              <a:buChar char="•"/>
            </a:pPr>
            <a:r>
              <a:rPr lang="en-US" sz="1600" dirty="0">
                <a:solidFill>
                  <a:srgbClr val="2237B4"/>
                </a:solidFill>
              </a:rPr>
              <a:t>Our school planning team and </a:t>
            </a:r>
            <a:r>
              <a:rPr lang="en-US" sz="1600" b="1" i="1" dirty="0">
                <a:solidFill>
                  <a:srgbClr val="2237B4"/>
                </a:solidFill>
              </a:rPr>
              <a:t>how</a:t>
            </a:r>
            <a:r>
              <a:rPr lang="en-US" sz="1600" dirty="0">
                <a:solidFill>
                  <a:srgbClr val="2237B4"/>
                </a:solidFill>
              </a:rPr>
              <a:t> they  engage in the planning process</a:t>
            </a:r>
          </a:p>
          <a:p>
            <a:pPr lvl="3">
              <a:buFont typeface="Arial" panose="020B0604020202020204" pitchFamily="34" charset="0"/>
              <a:buChar char="•"/>
            </a:pPr>
            <a:r>
              <a:rPr lang="en-US" sz="1600" dirty="0">
                <a:solidFill>
                  <a:srgbClr val="2237B4"/>
                </a:solidFill>
              </a:rPr>
              <a:t>A needs assessment and summary of academic and non-academic data</a:t>
            </a:r>
          </a:p>
          <a:p>
            <a:pPr lvl="3">
              <a:buFont typeface="Arial" panose="020B0604020202020204" pitchFamily="34" charset="0"/>
              <a:buChar char="•"/>
            </a:pPr>
            <a:r>
              <a:rPr lang="en-US" sz="1600" dirty="0">
                <a:solidFill>
                  <a:srgbClr val="2237B4"/>
                </a:solidFill>
              </a:rPr>
              <a:t>Prioritized goals, strategies, and action steps to help address the academic and non-academic needs of students</a:t>
            </a:r>
          </a:p>
          <a:p>
            <a:pPr lvl="3">
              <a:buFont typeface="Arial" panose="020B0604020202020204" pitchFamily="34" charset="0"/>
              <a:buChar char="•"/>
            </a:pPr>
            <a:r>
              <a:rPr lang="en-US" sz="1600" dirty="0">
                <a:solidFill>
                  <a:srgbClr val="2237B4"/>
                </a:solidFill>
              </a:rPr>
              <a:t>Teacher and staff professional development needs</a:t>
            </a:r>
          </a:p>
          <a:p>
            <a:pPr lvl="3">
              <a:buFont typeface="Arial" panose="020B0604020202020204" pitchFamily="34" charset="0"/>
              <a:buChar char="•"/>
            </a:pPr>
            <a:r>
              <a:rPr lang="en-US" sz="1600" dirty="0">
                <a:solidFill>
                  <a:srgbClr val="2237B4"/>
                </a:solidFill>
              </a:rPr>
              <a:t>Budgets and the coordination of resources.</a:t>
            </a:r>
          </a:p>
          <a:p>
            <a:r>
              <a:rPr lang="en-US" dirty="0">
                <a:solidFill>
                  <a:srgbClr val="2237B4"/>
                </a:solidFill>
              </a:rPr>
              <a:t>Our school includes at least one family representatives on our school planning team.</a:t>
            </a: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25502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are our schoolwide program goals?</a:t>
            </a:r>
          </a:p>
        </p:txBody>
      </p:sp>
      <p:sp>
        <p:nvSpPr>
          <p:cNvPr id="3" name="Content Placeholder 2"/>
          <p:cNvSpPr>
            <a:spLocks noGrp="1"/>
          </p:cNvSpPr>
          <p:nvPr>
            <p:ph idx="1"/>
          </p:nvPr>
        </p:nvSpPr>
        <p:spPr>
          <a:xfrm>
            <a:off x="677334" y="2160589"/>
            <a:ext cx="8843856" cy="4245898"/>
          </a:xfrm>
          <a:ln>
            <a:solidFill>
              <a:schemeClr val="accent1"/>
            </a:solidFill>
          </a:ln>
        </p:spPr>
        <p:txBody>
          <a:bodyPr>
            <a:normAutofit/>
          </a:bodyPr>
          <a:lstStyle/>
          <a:p>
            <a:pPr>
              <a:buClrTx/>
            </a:pPr>
            <a:r>
              <a:rPr lang="en-US" dirty="0">
                <a:solidFill>
                  <a:srgbClr val="2237B4"/>
                </a:solidFill>
              </a:rPr>
              <a:t>Reading:</a:t>
            </a:r>
          </a:p>
          <a:p>
            <a:pPr lvl="1">
              <a:buClrTx/>
            </a:pPr>
            <a:r>
              <a:rPr lang="en-US" dirty="0"/>
              <a:t>In the next school year, students will demonstrate an increase in achievement in Reading/Language Arts in all grade levels.</a:t>
            </a:r>
            <a:endParaRPr lang="en-US" dirty="0">
              <a:solidFill>
                <a:srgbClr val="2237B4"/>
              </a:solidFill>
            </a:endParaRPr>
          </a:p>
          <a:p>
            <a:pPr>
              <a:buClrTx/>
            </a:pPr>
            <a:r>
              <a:rPr lang="en-US" dirty="0">
                <a:solidFill>
                  <a:srgbClr val="2237B4"/>
                </a:solidFill>
              </a:rPr>
              <a:t>Improve math</a:t>
            </a:r>
          </a:p>
          <a:p>
            <a:pPr lvl="1">
              <a:buClrTx/>
            </a:pPr>
            <a:r>
              <a:rPr lang="en-US" dirty="0"/>
              <a:t>In the next school year, students will demonstrate an increase in achievement in Mathematics.</a:t>
            </a:r>
            <a:endParaRPr lang="en-US" dirty="0">
              <a:solidFill>
                <a:srgbClr val="2237B4"/>
              </a:solidFill>
            </a:endParaRPr>
          </a:p>
          <a:p>
            <a:pPr>
              <a:buClrTx/>
            </a:pPr>
            <a:r>
              <a:rPr lang="en-US" dirty="0">
                <a:solidFill>
                  <a:srgbClr val="2237B4"/>
                </a:solidFill>
              </a:rPr>
              <a:t>Success for All Students</a:t>
            </a:r>
          </a:p>
          <a:p>
            <a:pPr lvl="1"/>
            <a:r>
              <a:rPr lang="en-US" dirty="0"/>
              <a:t>In the next school year Dogwood Elementary School students will have equal access to a safe learning environment that:</a:t>
            </a:r>
          </a:p>
          <a:p>
            <a:pPr lvl="2"/>
            <a:r>
              <a:rPr lang="en-US" dirty="0"/>
              <a:t>1) Promotes academic achievement.</a:t>
            </a:r>
          </a:p>
          <a:p>
            <a:pPr lvl="2"/>
            <a:r>
              <a:rPr lang="en-US" dirty="0"/>
              <a:t>2) Limits the amount of lost instructional time.</a:t>
            </a:r>
          </a:p>
          <a:p>
            <a:pPr lvl="2"/>
            <a:r>
              <a:rPr lang="en-US" dirty="0"/>
              <a:t>3) Ensures that all students have the opportunity to learn.</a:t>
            </a:r>
          </a:p>
          <a:p>
            <a:pPr lvl="1">
              <a:buClrTx/>
            </a:pPr>
            <a:endParaRPr lang="en-US" dirty="0">
              <a:solidFill>
                <a:srgbClr val="2237B4"/>
              </a:solidFill>
            </a:endParaRPr>
          </a:p>
          <a:p>
            <a:pPr>
              <a:buClrTx/>
            </a:pPr>
            <a:endParaRPr lang="en-US"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621130306"/>
      </p:ext>
    </p:extLst>
  </p:cSld>
  <p:clrMapOvr>
    <a:masterClrMapping/>
  </p:clrMapOvr>
</p:sld>
</file>

<file path=ppt/theme/theme1.xml><?xml version="1.0" encoding="utf-8"?>
<a:theme xmlns:a="http://schemas.openxmlformats.org/drawingml/2006/main" name="Facet">
  <a:themeElements>
    <a:clrScheme name="Custom 1">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7418</TotalTime>
  <Words>1592</Words>
  <Application>Microsoft Macintosh PowerPoint</Application>
  <PresentationFormat>Widescreen</PresentationFormat>
  <Paragraphs>150</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Trebuchet MS</vt:lpstr>
      <vt:lpstr>Wingdings</vt:lpstr>
      <vt:lpstr>Wingdings 3</vt:lpstr>
      <vt:lpstr>Facet</vt:lpstr>
      <vt:lpstr>2023-2024 Annual Title I &amp; Family Engagement Meeting</vt:lpstr>
      <vt:lpstr>Why are we here?</vt:lpstr>
      <vt:lpstr>What will I learn?</vt:lpstr>
      <vt:lpstr>What is a Title I school?</vt:lpstr>
      <vt:lpstr>What are my rights?</vt:lpstr>
      <vt:lpstr>What can Title I funds be used for?</vt:lpstr>
      <vt:lpstr>How does our school use Title I funds?</vt:lpstr>
      <vt:lpstr>What is the SIP?</vt:lpstr>
      <vt:lpstr>What are our schoolwide program goals?</vt:lpstr>
      <vt:lpstr>How is parent and family engagement funded?</vt:lpstr>
      <vt:lpstr>How is parent and family engagement funded?</vt:lpstr>
      <vt:lpstr>What is a Parent and Family Engagement Policy?</vt:lpstr>
      <vt:lpstr>What is a Parent and Family Engagement Policy?</vt:lpstr>
      <vt:lpstr>What is a School-Parent Compact?</vt:lpstr>
      <vt:lpstr>What is a School-Parent Compact?</vt:lpstr>
      <vt:lpstr>What curriculum does our school use?</vt:lpstr>
      <vt:lpstr>What tests will my child be taking?</vt:lpstr>
      <vt:lpstr>How can I be involved?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Annual Title I &amp; Family Engagement Meeting</dc:title>
  <dc:creator>CHERYL MARTIN</dc:creator>
  <cp:lastModifiedBy>Microsoft Office User</cp:lastModifiedBy>
  <cp:revision>24</cp:revision>
  <dcterms:created xsi:type="dcterms:W3CDTF">2020-07-16T20:14:22Z</dcterms:created>
  <dcterms:modified xsi:type="dcterms:W3CDTF">2023-07-19T01:51:45Z</dcterms:modified>
</cp:coreProperties>
</file>